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4"/>
  </p:normalViewPr>
  <p:slideViewPr>
    <p:cSldViewPr snapToGrid="0" snapToObjects="1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DF4C-9C6C-C047-80E7-C2B05CB24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8D638-0F9D-A04D-8C4E-8EDD5A2EA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AB9F-02CB-B34C-9A35-32E48A57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80DF9-1576-E042-8D4A-3C8F9418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F499-B828-9E4D-8EB4-8CE27536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CF97-7518-0544-A3B2-DE5DFF66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990B4-0812-5143-9015-3ECF0F3DF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864D-0FFD-0249-B2EE-2A291806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CD584-B3DC-3D4E-AD8E-418DA6A9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3BF58-3B9C-D744-834F-0851250C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542DC-9844-8541-99A9-51DABCB6D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96435-103F-E149-9C2C-44932D13B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05D6-8B46-944C-B166-EE213B91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66B0-4EC8-A247-ACB4-CAE3C88A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5E99-9010-A74D-8877-B100FD4A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5E4C-85F4-6746-ADAC-7D172835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358F8-F546-D54E-8738-30E1E60C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11345-7C85-8E4B-87B4-027A366F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B2782-949D-D840-83AE-B37B9684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39BE9-49DA-6841-B268-83DA3718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1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36A1-E889-DB4F-8AC2-329F62C4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95BDC-6B8D-EE4E-9134-B5B33061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5267-0D35-E944-A54D-CA6F8AD1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8131-0516-8C4C-BF07-9179B482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C210-16CE-B54F-AAD9-12A292B4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1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DB18-1EC1-1047-9364-15C94785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52DCE-C83D-EF44-B2D6-CC42DA6F7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33A68-057E-A544-A712-B552E7CBC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6BAB3-7F84-A34A-BE6B-FA005000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1DA88-48F9-A74E-8946-C5BF171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AA0CC-5C3F-8242-9B38-75F5C1A7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EB26-35C4-E84F-80D5-B50ED4E8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E778-37B2-4F42-B36B-6D70F968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631BA-F9A3-6F41-A3DA-AAD8FE479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2E98B-143A-7946-9233-DEC6C520E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DBE3B0-B245-0B40-80B7-3F763DB08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11173-B288-994A-80AD-75BF18D9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E36E1-15C0-FF4B-B3D6-D75CE98F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BD211-B094-C148-824D-F64272F5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9F9C-1E46-8A4D-A8B3-C85663AB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FDC08-FD2E-A34A-9A95-973B5600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4CFAC-E6F5-4945-9F54-343644FC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EF042-0559-F746-A0AD-12EA8859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03655-A8F1-8042-AC65-149948F2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7133B-E845-4C41-AEA9-2D5EE120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38C5-01D3-8749-8345-7163DC39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8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3EED-0855-2949-8192-9063B868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C1BF-AA30-FE4B-8FF7-6C7B0E71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D04C3-6F1A-4446-849F-DD1C2E4BC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E6433-2433-7E43-8DAF-1C874DA0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039B6-ECC1-FE4A-91DF-C8A21001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A5083-94F2-974C-9692-1DCD67CC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42C4-A6B1-DF42-A6CB-5AA11DB2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43D58-AB0F-F045-9DFB-77F1E41C7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A9338-1E73-7F4D-86FA-6B3AF166B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11E17-D11F-1E4E-B1B3-DB8A5678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EDF75-51B0-3B41-989A-B4933479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53B4C-F427-DE40-B32B-CF30883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DEB48-C88F-E144-A406-ACFD2529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66D68-8A97-C940-AD55-1B6FEC80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054A-C1E8-9D43-938C-73DF01FD6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DEDF-2BC1-2C48-99B4-8A0179862809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0E16-F199-4C45-A9AA-BA63D5002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C2349-7876-954F-87A1-34EED70F1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72E6-7AFB-4040-ACA9-0DD08DB1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tiff"/><Relationship Id="rId5" Type="http://schemas.openxmlformats.org/officeDocument/2006/relationships/hyperlink" Target="http://gamebanana.com/models/3851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deborahserani.blogspot.com/2010/10/empathy-cognitive-and-affectiv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biblia.com/bible/nrsv/Job%2022.8" TargetMode="External"/><Relationship Id="rId7" Type="http://schemas.openxmlformats.org/officeDocument/2006/relationships/hyperlink" Target="http://flickr.com/photos/pixelpackr/3336946806" TargetMode="External"/><Relationship Id="rId2" Type="http://schemas.openxmlformats.org/officeDocument/2006/relationships/hyperlink" Target="https://biblia.com/bible/nrsv/Job%2022.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s://biblehub.com/matthew/25-40.htm" TargetMode="External"/><Relationship Id="rId4" Type="http://schemas.openxmlformats.org/officeDocument/2006/relationships/hyperlink" Target="https://biblia.com/bible/nrsv/Job%2022.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esv/Job%2025" TargetMode="External"/><Relationship Id="rId2" Type="http://schemas.openxmlformats.org/officeDocument/2006/relationships/hyperlink" Target="https://biblia.com/bible/esv/Job%2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flickr.com/photos/areta_e/6289245233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nrsv/Job%2020.19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biblia.com/bible/nrsv/Job%2020.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cisionstats.com/2009/12/21/wealth-function-numeracy-memory-recall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www.biblestudytools.com/luke/12-20-compare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a.com/bible/esv/Job%2026.6-7" TargetMode="External"/><Relationship Id="rId3" Type="http://schemas.openxmlformats.org/officeDocument/2006/relationships/hyperlink" Target="https://biblia.com/bible/esv/Job%2016.18-22" TargetMode="External"/><Relationship Id="rId7" Type="http://schemas.openxmlformats.org/officeDocument/2006/relationships/hyperlink" Target="https://biblia.com/bible/esv/Job%2023.8-17" TargetMode="External"/><Relationship Id="rId2" Type="http://schemas.openxmlformats.org/officeDocument/2006/relationships/hyperlink" Target="https://biblia.com/bible/esv/Job%2014.7-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blia.com/bible/esv/Job%2021.29-33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biblia.com/bible/esv/Job%2021.7-9" TargetMode="External"/><Relationship Id="rId10" Type="http://schemas.openxmlformats.org/officeDocument/2006/relationships/hyperlink" Target="http://biblicalpreaching.net/2012/02/28/overqualified-trinity-mystery" TargetMode="External"/><Relationship Id="rId4" Type="http://schemas.openxmlformats.org/officeDocument/2006/relationships/hyperlink" Target="https://biblia.com/bible/esv/Job%2019.23-27" TargetMode="Externa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ystery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5d.com/signs-of-when-you-are-hearing-seeing-and-feeling-angels-or-divine-presenc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youtube.com/watch?v=3ApSojVuYY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word with a black background&#10;&#10;Description automatically generated">
            <a:extLst>
              <a:ext uri="{FF2B5EF4-FFF2-40B4-BE49-F238E27FC236}">
                <a16:creationId xmlns:a16="http://schemas.microsoft.com/office/drawing/2014/main" id="{470C7967-D1C1-2D44-BFC3-2378516E60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12" r="13877"/>
          <a:stretch/>
        </p:blipFill>
        <p:spPr>
          <a:xfrm>
            <a:off x="2787418" y="975"/>
            <a:ext cx="940143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84453-9D50-3846-92E3-07D13E1E64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000"/>
          <a:stretch/>
        </p:blipFill>
        <p:spPr>
          <a:xfrm>
            <a:off x="20" y="1"/>
            <a:ext cx="12191980" cy="6857999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767920" y="0"/>
                </a:moveTo>
                <a:lnTo>
                  <a:pt x="12192000" y="0"/>
                </a:lnTo>
                <a:lnTo>
                  <a:pt x="12192000" y="927417"/>
                </a:lnTo>
                <a:lnTo>
                  <a:pt x="12082763" y="823269"/>
                </a:lnTo>
                <a:cubicBezTo>
                  <a:pt x="11719580" y="493176"/>
                  <a:pt x="11300738" y="223239"/>
                  <a:pt x="10841978" y="29200"/>
                </a:cubicBezTo>
                <a:close/>
                <a:moveTo>
                  <a:pt x="6012882" y="0"/>
                </a:moveTo>
                <a:lnTo>
                  <a:pt x="7504417" y="0"/>
                </a:lnTo>
                <a:lnTo>
                  <a:pt x="7430359" y="29200"/>
                </a:lnTo>
                <a:cubicBezTo>
                  <a:pt x="5857467" y="694478"/>
                  <a:pt x="4753816" y="2251936"/>
                  <a:pt x="4753816" y="4067166"/>
                </a:cubicBezTo>
                <a:cubicBezTo>
                  <a:pt x="4753816" y="5126051"/>
                  <a:pt x="5129364" y="6097221"/>
                  <a:pt x="5754532" y="6854750"/>
                </a:cubicBezTo>
                <a:lnTo>
                  <a:pt x="5757486" y="6858000"/>
                </a:lnTo>
                <a:lnTo>
                  <a:pt x="4830677" y="6858000"/>
                </a:lnTo>
                <a:lnTo>
                  <a:pt x="4745134" y="6724465"/>
                </a:lnTo>
                <a:cubicBezTo>
                  <a:pt x="4274836" y="5949876"/>
                  <a:pt x="4004010" y="5040579"/>
                  <a:pt x="4004010" y="4067979"/>
                </a:cubicBezTo>
                <a:cubicBezTo>
                  <a:pt x="4004010" y="2476453"/>
                  <a:pt x="4729195" y="1054430"/>
                  <a:pt x="5866922" y="114788"/>
                </a:cubicBezTo>
                <a:close/>
                <a:moveTo>
                  <a:pt x="0" y="0"/>
                </a:moveTo>
                <a:lnTo>
                  <a:pt x="4336230" y="0"/>
                </a:lnTo>
                <a:lnTo>
                  <a:pt x="4279837" y="65151"/>
                </a:lnTo>
                <a:cubicBezTo>
                  <a:pt x="3384436" y="1150943"/>
                  <a:pt x="2846555" y="2542953"/>
                  <a:pt x="2846555" y="4060687"/>
                </a:cubicBezTo>
                <a:cubicBezTo>
                  <a:pt x="2846555" y="5036374"/>
                  <a:pt x="3068843" y="5960103"/>
                  <a:pt x="3465501" y="6783922"/>
                </a:cubicBezTo>
                <a:lnTo>
                  <a:pt x="35034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 95">
            <a:extLst>
              <a:ext uri="{FF2B5EF4-FFF2-40B4-BE49-F238E27FC236}">
                <a16:creationId xmlns:a16="http://schemas.microsoft.com/office/drawing/2014/main" id="{5EFCEEFE-DD72-4E23-A203-092AB1A62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46555" y="-18287"/>
            <a:ext cx="9373908" cy="6920069"/>
          </a:xfrm>
          <a:custGeom>
            <a:avLst/>
            <a:gdLst>
              <a:gd name="connsiteX0" fmla="*/ 9363722 w 9373908"/>
              <a:gd name="connsiteY0" fmla="*/ 0 h 6920069"/>
              <a:gd name="connsiteX1" fmla="*/ 9373908 w 9373908"/>
              <a:gd name="connsiteY1" fmla="*/ 0 h 6920069"/>
              <a:gd name="connsiteX2" fmla="*/ 9373908 w 9373908"/>
              <a:gd name="connsiteY2" fmla="*/ 8011 h 6920069"/>
              <a:gd name="connsiteX3" fmla="*/ 4704244 w 9373908"/>
              <a:gd name="connsiteY3" fmla="*/ 0 h 6920069"/>
              <a:gd name="connsiteX4" fmla="*/ 7874983 w 9373908"/>
              <a:gd name="connsiteY4" fmla="*/ 0 h 6920069"/>
              <a:gd name="connsiteX5" fmla="*/ 7995423 w 9373908"/>
              <a:gd name="connsiteY5" fmla="*/ 47488 h 6920069"/>
              <a:gd name="connsiteX6" fmla="*/ 9236208 w 9373908"/>
              <a:gd name="connsiteY6" fmla="*/ 841557 h 6920069"/>
              <a:gd name="connsiteX7" fmla="*/ 9373908 w 9373908"/>
              <a:gd name="connsiteY7" fmla="*/ 972842 h 6920069"/>
              <a:gd name="connsiteX8" fmla="*/ 9373908 w 9373908"/>
              <a:gd name="connsiteY8" fmla="*/ 6920069 h 6920069"/>
              <a:gd name="connsiteX9" fmla="*/ 2950722 w 9373908"/>
              <a:gd name="connsiteY9" fmla="*/ 6920069 h 6920069"/>
              <a:gd name="connsiteX10" fmla="*/ 2907977 w 9373908"/>
              <a:gd name="connsiteY10" fmla="*/ 6873037 h 6920069"/>
              <a:gd name="connsiteX11" fmla="*/ 1907260 w 9373908"/>
              <a:gd name="connsiteY11" fmla="*/ 4085454 h 6920069"/>
              <a:gd name="connsiteX12" fmla="*/ 4583804 w 9373908"/>
              <a:gd name="connsiteY12" fmla="*/ 47488 h 6920069"/>
              <a:gd name="connsiteX13" fmla="*/ 1505505 w 9373908"/>
              <a:gd name="connsiteY13" fmla="*/ 0 h 6920069"/>
              <a:gd name="connsiteX14" fmla="*/ 3189581 w 9373908"/>
              <a:gd name="connsiteY14" fmla="*/ 0 h 6920069"/>
              <a:gd name="connsiteX15" fmla="*/ 3020368 w 9373908"/>
              <a:gd name="connsiteY15" fmla="*/ 133076 h 6920069"/>
              <a:gd name="connsiteX16" fmla="*/ 1157455 w 9373908"/>
              <a:gd name="connsiteY16" fmla="*/ 4086267 h 6920069"/>
              <a:gd name="connsiteX17" fmla="*/ 1898579 w 9373908"/>
              <a:gd name="connsiteY17" fmla="*/ 6742753 h 6920069"/>
              <a:gd name="connsiteX18" fmla="*/ 2012168 w 9373908"/>
              <a:gd name="connsiteY18" fmla="*/ 6920069 h 6920069"/>
              <a:gd name="connsiteX19" fmla="*/ 679265 w 9373908"/>
              <a:gd name="connsiteY19" fmla="*/ 6920069 h 6920069"/>
              <a:gd name="connsiteX20" fmla="*/ 618946 w 9373908"/>
              <a:gd name="connsiteY20" fmla="*/ 6802210 h 6920069"/>
              <a:gd name="connsiteX21" fmla="*/ 0 w 9373908"/>
              <a:gd name="connsiteY21" fmla="*/ 4078975 h 6920069"/>
              <a:gd name="connsiteX22" fmla="*/ 1433282 w 9373908"/>
              <a:gd name="connsiteY22" fmla="*/ 83440 h 692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73908" h="6920069">
                <a:moveTo>
                  <a:pt x="9363722" y="0"/>
                </a:moveTo>
                <a:lnTo>
                  <a:pt x="9373908" y="0"/>
                </a:lnTo>
                <a:lnTo>
                  <a:pt x="9373908" y="8011"/>
                </a:lnTo>
                <a:close/>
                <a:moveTo>
                  <a:pt x="4704244" y="0"/>
                </a:moveTo>
                <a:lnTo>
                  <a:pt x="7874983" y="0"/>
                </a:lnTo>
                <a:lnTo>
                  <a:pt x="7995423" y="47488"/>
                </a:lnTo>
                <a:cubicBezTo>
                  <a:pt x="8454183" y="241528"/>
                  <a:pt x="8873025" y="511464"/>
                  <a:pt x="9236208" y="841557"/>
                </a:cubicBezTo>
                <a:lnTo>
                  <a:pt x="9373908" y="972842"/>
                </a:lnTo>
                <a:lnTo>
                  <a:pt x="9373908" y="6920069"/>
                </a:lnTo>
                <a:lnTo>
                  <a:pt x="2950722" y="6920069"/>
                </a:lnTo>
                <a:lnTo>
                  <a:pt x="2907977" y="6873037"/>
                </a:lnTo>
                <a:cubicBezTo>
                  <a:pt x="2282808" y="6115509"/>
                  <a:pt x="1907260" y="5144339"/>
                  <a:pt x="1907260" y="4085454"/>
                </a:cubicBezTo>
                <a:cubicBezTo>
                  <a:pt x="1907260" y="2270224"/>
                  <a:pt x="3010912" y="712766"/>
                  <a:pt x="4583804" y="47488"/>
                </a:cubicBezTo>
                <a:close/>
                <a:moveTo>
                  <a:pt x="1505505" y="0"/>
                </a:moveTo>
                <a:lnTo>
                  <a:pt x="3189581" y="0"/>
                </a:lnTo>
                <a:lnTo>
                  <a:pt x="3020368" y="133076"/>
                </a:lnTo>
                <a:cubicBezTo>
                  <a:pt x="1882640" y="1072718"/>
                  <a:pt x="1157455" y="2494741"/>
                  <a:pt x="1157455" y="4086267"/>
                </a:cubicBezTo>
                <a:cubicBezTo>
                  <a:pt x="1157455" y="5058867"/>
                  <a:pt x="1428281" y="5968164"/>
                  <a:pt x="1898579" y="6742753"/>
                </a:cubicBezTo>
                <a:lnTo>
                  <a:pt x="2012168" y="6920069"/>
                </a:lnTo>
                <a:lnTo>
                  <a:pt x="679265" y="6920069"/>
                </a:lnTo>
                <a:lnTo>
                  <a:pt x="618946" y="6802210"/>
                </a:lnTo>
                <a:cubicBezTo>
                  <a:pt x="222288" y="5978391"/>
                  <a:pt x="0" y="5054662"/>
                  <a:pt x="0" y="4078975"/>
                </a:cubicBezTo>
                <a:cubicBezTo>
                  <a:pt x="0" y="2561242"/>
                  <a:pt x="537881" y="1169231"/>
                  <a:pt x="1433282" y="83440"/>
                </a:cubicBezTo>
                <a:close/>
              </a:path>
            </a:pathLst>
          </a:custGeom>
          <a:noFill/>
          <a:ln w="603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A73F40A-89D3-430B-96F3-4FFB3CCF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09D8-8FEA-3244-A9E7-BD8A1A02D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097041" cy="2685831"/>
          </a:xfrm>
        </p:spPr>
        <p:txBody>
          <a:bodyPr>
            <a:normAutofit/>
          </a:bodyPr>
          <a:lstStyle/>
          <a:p>
            <a:pPr algn="l"/>
            <a:r>
              <a:rPr lang="en-US" sz="4100"/>
              <a:t>Sharpen Your Sword</a:t>
            </a:r>
            <a:br>
              <a:rPr lang="en-US" sz="4100"/>
            </a:br>
            <a:r>
              <a:rPr lang="en-US" sz="4100"/>
              <a:t>Through the Bible</a:t>
            </a:r>
            <a:br>
              <a:rPr lang="en-US" sz="4100"/>
            </a:br>
            <a:r>
              <a:rPr lang="en-US" sz="4100"/>
              <a:t>From Genesis -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1D7CB-0171-9A40-BA57-C03BD765D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1133" y="4849959"/>
            <a:ext cx="4774196" cy="915841"/>
          </a:xfrm>
        </p:spPr>
        <p:txBody>
          <a:bodyPr>
            <a:normAutofit/>
          </a:bodyPr>
          <a:lstStyle/>
          <a:p>
            <a:pPr algn="l"/>
            <a:r>
              <a:rPr lang="en-US" sz="2200"/>
              <a:t>Lesson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FEF44-594C-3043-AE12-8670BAD9F375}"/>
              </a:ext>
            </a:extLst>
          </p:cNvPr>
          <p:cNvSpPr txBox="1"/>
          <p:nvPr/>
        </p:nvSpPr>
        <p:spPr>
          <a:xfrm>
            <a:off x="9452203" y="6658920"/>
            <a:ext cx="273664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gamebanana.com/models/38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823134-4E05-064D-9C64-43A7ACEC3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5706F-AC27-4246-9F6F-A1C6D613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Read Job 14-33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C4C8BB-0F6C-DF42-BB74-0B9B2DBF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92B59-F5E1-A043-8A5C-2471E012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3400"/>
              <a:t>Eliphaz Bildad Zophar—Common Traits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05CB4-1C38-1F49-84AF-21C112DF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Job’s friends lack ability to walk in his shoes</a:t>
            </a:r>
          </a:p>
          <a:p>
            <a:r>
              <a:rPr lang="en-US" sz="2000"/>
              <a:t>Continue to point out Job’s faults</a:t>
            </a:r>
          </a:p>
          <a:p>
            <a:r>
              <a:rPr lang="en-US" sz="2000"/>
              <a:t>Try to explain Job’s suffering</a:t>
            </a:r>
          </a:p>
          <a:p>
            <a:r>
              <a:rPr lang="en-US" sz="2000"/>
              <a:t> Spiritually uninformed</a:t>
            </a:r>
          </a:p>
          <a:p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3C7734DD-AC31-8041-B088-6A223E711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89" r="449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427AD-D6DC-3149-AFD7-5CE039EB7E77}"/>
              </a:ext>
            </a:extLst>
          </p:cNvPr>
          <p:cNvSpPr txBox="1"/>
          <p:nvPr/>
        </p:nvSpPr>
        <p:spPr>
          <a:xfrm>
            <a:off x="9216382" y="585859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rdeborahserani.blogspot.com/2010/10/empathy-cognitive-and-affect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8B095-E012-784F-9A1C-32411BE8F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Eliphaz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C082-E6BC-1940-8550-D32E07F8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Makes up charges against Job</a:t>
            </a:r>
          </a:p>
          <a:p>
            <a:r>
              <a:rPr lang="en-US" sz="2000">
                <a:hlinkClick r:id="rId2"/>
              </a:rPr>
              <a:t>Job 22:5</a:t>
            </a:r>
            <a:r>
              <a:rPr lang="en-US" sz="2000"/>
              <a:t> failed to give drink to the thirsty </a:t>
            </a:r>
          </a:p>
          <a:p>
            <a:r>
              <a:rPr lang="en-US" sz="2000">
                <a:hlinkClick r:id="rId3"/>
              </a:rPr>
              <a:t>Job 22:8</a:t>
            </a:r>
            <a:r>
              <a:rPr lang="en-US" sz="2000"/>
              <a:t> did not feed the hungry</a:t>
            </a:r>
          </a:p>
          <a:p>
            <a:r>
              <a:rPr lang="en-US" sz="2000">
                <a:hlinkClick r:id="rId4"/>
              </a:rPr>
              <a:t>Job 22:9</a:t>
            </a:r>
            <a:r>
              <a:rPr lang="en-US" sz="2000"/>
              <a:t> did not care for widow or orphan</a:t>
            </a:r>
          </a:p>
          <a:p>
            <a:endParaRPr lang="en-US" sz="2000"/>
          </a:p>
          <a:p>
            <a:r>
              <a:rPr lang="en-US" sz="2000"/>
              <a:t>Jesus said that we have a responsibility to: </a:t>
            </a:r>
            <a:r>
              <a:rPr lang="en-US" sz="2000">
                <a:hlinkClick r:id="rId5"/>
              </a:rPr>
              <a:t>Matthew 25:35-40</a:t>
            </a:r>
          </a:p>
          <a:p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791B386C-142E-834A-9409-D90DB404E8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" b="20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70D289-891D-B442-8109-EC7491F6D53C}"/>
              </a:ext>
            </a:extLst>
          </p:cNvPr>
          <p:cNvSpPr txBox="1"/>
          <p:nvPr/>
        </p:nvSpPr>
        <p:spPr>
          <a:xfrm>
            <a:off x="9216382" y="585859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flickr.com/photos/pixelpackr/33369468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9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84DDD-2A26-3341-ADB7-1060A974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Bildad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F5A3-8B14-9945-89ED-CAA7E497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/>
              <a:t>Job is unrighteous</a:t>
            </a:r>
          </a:p>
          <a:p>
            <a:r>
              <a:rPr lang="en-US" sz="2000" u="sng">
                <a:hlinkClick r:id="rId2"/>
              </a:rPr>
              <a:t>Job 18</a:t>
            </a:r>
            <a:r>
              <a:rPr lang="en-US" sz="2000"/>
              <a:t>, God punishes the wicked so obviously Job did something wrong</a:t>
            </a:r>
          </a:p>
          <a:p>
            <a:r>
              <a:rPr lang="en-US" sz="2000" u="sng">
                <a:hlinkClick r:id="rId3"/>
              </a:rPr>
              <a:t>Job 25</a:t>
            </a:r>
            <a:r>
              <a:rPr lang="en-US" sz="2000" u="sng"/>
              <a:t> </a:t>
            </a:r>
            <a:r>
              <a:rPr lang="en-US" sz="2000"/>
              <a:t>No one born is right in God’s sight</a:t>
            </a:r>
            <a:endParaRPr lang="en-US" sz="2000" u="sng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7F01560-40D0-094D-9BE4-179B692452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862" r="502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DFAE99-3A15-F24A-B733-86E45C0D1E81}"/>
              </a:ext>
            </a:extLst>
          </p:cNvPr>
          <p:cNvSpPr txBox="1"/>
          <p:nvPr/>
        </p:nvSpPr>
        <p:spPr>
          <a:xfrm>
            <a:off x="8943871" y="5858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lickr.com/photos/areta_e/628924523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9E09A-69AC-E24B-A99E-0A8C7442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Zophar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084F-353E-6C4A-88F5-1E2AE102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Job will not enjoy his wealth due to his wickedness</a:t>
            </a:r>
          </a:p>
          <a:p>
            <a:r>
              <a:rPr lang="en-US" sz="2000"/>
              <a:t>Job 20:15 riches not enjoyed but make sick to stomach</a:t>
            </a:r>
          </a:p>
          <a:p>
            <a:r>
              <a:rPr lang="en-US" sz="2000">
                <a:hlinkClick r:id="rId2"/>
              </a:rPr>
              <a:t>Job 20:18</a:t>
            </a:r>
            <a:r>
              <a:rPr lang="en-US" sz="2000"/>
              <a:t> will not enjoy the fruit of his work</a:t>
            </a:r>
          </a:p>
          <a:p>
            <a:r>
              <a:rPr lang="en-US" sz="2000">
                <a:hlinkClick r:id="rId3"/>
              </a:rPr>
              <a:t>Job 20:19</a:t>
            </a:r>
            <a:r>
              <a:rPr lang="en-US" sz="2000"/>
              <a:t> wealth came because he stole from others</a:t>
            </a:r>
          </a:p>
          <a:p>
            <a:endParaRPr lang="en-US" sz="2000"/>
          </a:p>
          <a:p>
            <a:r>
              <a:rPr lang="en-US" sz="2000">
                <a:hlinkClick r:id="rId4"/>
              </a:rPr>
              <a:t>Luke 12:16-20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food, green, sitting, broccoli&#10;&#10;Description automatically generated">
            <a:extLst>
              <a:ext uri="{FF2B5EF4-FFF2-40B4-BE49-F238E27FC236}">
                <a16:creationId xmlns:a16="http://schemas.microsoft.com/office/drawing/2014/main" id="{2DCAE52A-E976-DD45-9F23-440F8CE654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8EFD7-CF45-E24D-B54A-9A93CB3120FB}"/>
              </a:ext>
            </a:extLst>
          </p:cNvPr>
          <p:cNvSpPr txBox="1"/>
          <p:nvPr/>
        </p:nvSpPr>
        <p:spPr>
          <a:xfrm>
            <a:off x="8963107" y="585859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decisionstats.com/2009/12/21/wealth-function-numeracy-memory-reca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12B52-F459-4F49-A876-14B9E00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Job’s response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0D43-45B6-1D4A-914B-CC842FB8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u="sng">
                <a:hlinkClick r:id="rId2"/>
              </a:rPr>
              <a:t>Job 14:7-17</a:t>
            </a:r>
            <a:r>
              <a:rPr lang="en-US" sz="2000"/>
              <a:t>: suffering should have meaning</a:t>
            </a:r>
          </a:p>
          <a:p>
            <a:r>
              <a:rPr lang="en-US" sz="2000" u="sng">
                <a:hlinkClick r:id="rId3"/>
              </a:rPr>
              <a:t>Job 16:18-22</a:t>
            </a:r>
            <a:r>
              <a:rPr lang="en-US" sz="2000"/>
              <a:t>: believes there is a mediator between humans and God</a:t>
            </a:r>
          </a:p>
          <a:p>
            <a:r>
              <a:rPr lang="en-US" sz="2000" u="sng">
                <a:hlinkClick r:id="rId4"/>
              </a:rPr>
              <a:t>Job 19:23-27</a:t>
            </a:r>
            <a:r>
              <a:rPr lang="en-US" sz="2000"/>
              <a:t>: raises possibility of resurrection </a:t>
            </a:r>
          </a:p>
          <a:p>
            <a:r>
              <a:rPr lang="en-US" sz="2000" u="sng">
                <a:hlinkClick r:id="rId5"/>
              </a:rPr>
              <a:t>Job 21:7-9</a:t>
            </a:r>
            <a:r>
              <a:rPr lang="en-US" sz="2000"/>
              <a:t>, </a:t>
            </a:r>
            <a:r>
              <a:rPr lang="en-US" sz="2000" u="sng">
                <a:hlinkClick r:id="rId6"/>
              </a:rPr>
              <a:t>29-33</a:t>
            </a:r>
            <a:r>
              <a:rPr lang="en-US" sz="2000"/>
              <a:t>: wicked can proper</a:t>
            </a:r>
          </a:p>
          <a:p>
            <a:r>
              <a:rPr lang="en-US" sz="2000" u="sng">
                <a:hlinkClick r:id="rId7"/>
              </a:rPr>
              <a:t>Job 23:8-17</a:t>
            </a:r>
            <a:r>
              <a:rPr lang="en-US" sz="2000"/>
              <a:t>: desires to see God</a:t>
            </a:r>
          </a:p>
          <a:p>
            <a:r>
              <a:rPr lang="en-US" sz="2000" u="sng">
                <a:hlinkClick r:id="rId8"/>
              </a:rPr>
              <a:t>Job 26:6-7</a:t>
            </a:r>
            <a:r>
              <a:rPr lang="en-US" sz="2000"/>
              <a:t>: he will see God after he dires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70048328-BFB1-B442-ACA6-541BB4CD6C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5879" r="1526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A1A55-0DE0-9B47-A591-542798A58DFC}"/>
              </a:ext>
            </a:extLst>
          </p:cNvPr>
          <p:cNvSpPr txBox="1"/>
          <p:nvPr/>
        </p:nvSpPr>
        <p:spPr>
          <a:xfrm>
            <a:off x="8943871" y="5858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 tooltip="http://biblicalpreaching.net/2012/02/28/overqualified-trinity-myste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02B67-3D74-3E48-AA72-95CD75F8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dirty="0"/>
              <a:t>Reflection Questions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A39840-21EA-4240-A6BD-EED79B500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634" b="5976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55C7A-07F8-5D4C-9A2B-0E12320B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72395"/>
            <a:ext cx="6586915" cy="185226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How would explain Job’s suffering to him?</a:t>
            </a:r>
          </a:p>
          <a:p>
            <a:r>
              <a:rPr lang="en-US" sz="1800" dirty="0"/>
              <a:t>Why do good people experience hard trials?</a:t>
            </a:r>
          </a:p>
          <a:p>
            <a:r>
              <a:rPr lang="en-US" sz="1800" dirty="0"/>
              <a:t>Why do the wicked prosper on earth?</a:t>
            </a:r>
          </a:p>
          <a:p>
            <a:r>
              <a:rPr lang="en-US" sz="1800" dirty="0"/>
              <a:t>What would you say to someone going through suffering?</a:t>
            </a:r>
          </a:p>
          <a:p>
            <a:r>
              <a:rPr lang="en-US" sz="1800" dirty="0"/>
              <a:t>What do you think is going on when God is quiet?</a:t>
            </a:r>
          </a:p>
          <a:p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064C3-626F-3C4E-8281-AFF0B2968831}"/>
              </a:ext>
            </a:extLst>
          </p:cNvPr>
          <p:cNvSpPr txBox="1"/>
          <p:nvPr/>
        </p:nvSpPr>
        <p:spPr>
          <a:xfrm>
            <a:off x="9021808" y="403208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Mystery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3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912A645-5E31-D741-93A4-D80DD3AB7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26161" b="-1"/>
          <a:stretch/>
        </p:blipFill>
        <p:spPr>
          <a:xfrm>
            <a:off x="3522468" y="18298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118DD-D686-DC4D-9131-57BFEAEE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Meditation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E928-9DA3-4D46-984E-7400A60E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709839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Sovereign</a:t>
            </a:r>
          </a:p>
          <a:p>
            <a:r>
              <a:rPr lang="en-US" sz="1700" dirty="0">
                <a:hlinkClick r:id="rId4"/>
              </a:rPr>
              <a:t>https://www.youtube.com/watch?v=3ApSojVuYYc</a:t>
            </a:r>
            <a:endParaRPr lang="en-US" sz="1700" dirty="0"/>
          </a:p>
          <a:p>
            <a:pPr marL="457200" lvl="1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100" dirty="0"/>
              <a:t>Think about God and the world, the country, your life as you listen to this song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159AE-323E-6042-B7F2-F4E78665ED66}"/>
              </a:ext>
            </a:extLst>
          </p:cNvPr>
          <p:cNvSpPr txBox="1"/>
          <p:nvPr/>
        </p:nvSpPr>
        <p:spPr>
          <a:xfrm>
            <a:off x="9625272" y="6657945"/>
            <a:ext cx="25667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n5d.com/signs-of-when-you-are-hearing-seeing-and-feeling-angels-or-divine-presen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85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Application>Microsoft Macintosh PowerPoint</Application>
  <PresentationFormat>Widescreen</PresentationFormat>
  <Paragraphs>52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Sharpen Your Sword Through the Bible From Genesis - Revelation</vt:lpstr>
      <vt:lpstr>Read Job 14-33 </vt:lpstr>
      <vt:lpstr>Eliphaz Bildad Zophar—Common Traits</vt:lpstr>
      <vt:lpstr>Eliphaz </vt:lpstr>
      <vt:lpstr>Bildad</vt:lpstr>
      <vt:lpstr>Zophar</vt:lpstr>
      <vt:lpstr>Job’s response</vt:lpstr>
      <vt:lpstr>Reflection Questions</vt:lpstr>
      <vt:lpstr>Meditation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Sharpen Your Sword Through the Bible From Genesis - Revelation</dc:title>
  <dc:creator>Linda Mouzon</dc:creator>
  <cp:lastModifiedBy>Linda Mouzon</cp:lastModifiedBy>
  <cp:revision>1</cp:revision>
  <dcterms:created xsi:type="dcterms:W3CDTF">2020-06-30T22:09:22Z</dcterms:created>
  <dcterms:modified xsi:type="dcterms:W3CDTF">2020-06-30T22:11:48Z</dcterms:modified>
</cp:coreProperties>
</file>